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38F0FA-503B-447F-A02E-6BF1D880434F}" type="datetimeFigureOut">
              <a:rPr lang="nl-NL" smtClean="0"/>
              <a:pPr/>
              <a:t>25-9-2013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Chemotherapie prostaatkanker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Leen De Backer</a:t>
            </a:r>
          </a:p>
          <a:p>
            <a:r>
              <a:rPr lang="nl-BE" dirty="0" err="1" smtClean="0"/>
              <a:t>Tielt</a:t>
            </a:r>
            <a:r>
              <a:rPr lang="nl-BE" dirty="0" smtClean="0"/>
              <a:t> 26/9/2013</a:t>
            </a: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dirty="0" smtClean="0"/>
              <a:t>75 mg/</a:t>
            </a:r>
            <a:r>
              <a:rPr lang="nl-BE" dirty="0" err="1" smtClean="0"/>
              <a:t>m²</a:t>
            </a:r>
            <a:r>
              <a:rPr lang="nl-BE" dirty="0" smtClean="0"/>
              <a:t> in 250 ml </a:t>
            </a:r>
            <a:r>
              <a:rPr lang="nl-BE" dirty="0" err="1" smtClean="0"/>
              <a:t>NaCl</a:t>
            </a:r>
            <a:r>
              <a:rPr lang="nl-BE" dirty="0" smtClean="0"/>
              <a:t> 0.9% over 1 uur om de 3 weken (of 15mg/</a:t>
            </a:r>
            <a:r>
              <a:rPr lang="nl-BE" dirty="0" err="1" smtClean="0"/>
              <a:t>m²</a:t>
            </a:r>
            <a:r>
              <a:rPr lang="nl-BE" dirty="0" smtClean="0"/>
              <a:t> 5 op 6 weken)</a:t>
            </a:r>
          </a:p>
          <a:p>
            <a:pPr>
              <a:lnSpc>
                <a:spcPct val="90000"/>
              </a:lnSpc>
            </a:pPr>
            <a:r>
              <a:rPr lang="nl-BE" dirty="0" err="1" smtClean="0"/>
              <a:t>Dexamethasone</a:t>
            </a:r>
            <a:r>
              <a:rPr lang="nl-BE" dirty="0" smtClean="0"/>
              <a:t> premedicatie! (8 mg 12, 3 en 1 uur vóór infuus</a:t>
            </a:r>
          </a:p>
          <a:p>
            <a:pPr>
              <a:lnSpc>
                <a:spcPct val="90000"/>
              </a:lnSpc>
            </a:pPr>
            <a:r>
              <a:rPr lang="nl-BE" dirty="0" smtClean="0"/>
              <a:t>ijshandschoenen</a:t>
            </a:r>
          </a:p>
          <a:p>
            <a:pPr>
              <a:lnSpc>
                <a:spcPct val="90000"/>
              </a:lnSpc>
            </a:pPr>
            <a:r>
              <a:rPr lang="nl-BE" dirty="0" err="1" smtClean="0"/>
              <a:t>Evt</a:t>
            </a:r>
            <a:r>
              <a:rPr lang="nl-BE" dirty="0" smtClean="0"/>
              <a:t> </a:t>
            </a:r>
            <a:r>
              <a:rPr lang="nl-BE" dirty="0" err="1" smtClean="0"/>
              <a:t>Neulasta</a:t>
            </a:r>
            <a:r>
              <a:rPr lang="nl-BE" dirty="0" smtClean="0"/>
              <a:t> </a:t>
            </a:r>
            <a:r>
              <a:rPr lang="nl-BE" dirty="0" err="1" smtClean="0"/>
              <a:t>sc</a:t>
            </a:r>
            <a:r>
              <a:rPr lang="nl-BE" dirty="0" smtClean="0"/>
              <a:t> dag 2 (groeifactoren witte bloedcellen)</a:t>
            </a:r>
          </a:p>
          <a:p>
            <a:pPr>
              <a:lnSpc>
                <a:spcPct val="90000"/>
              </a:lnSpc>
            </a:pPr>
            <a:r>
              <a:rPr lang="nl-BE" dirty="0" smtClean="0"/>
              <a:t>Bloedcontrole door huisarts op dag 8</a:t>
            </a:r>
          </a:p>
          <a:p>
            <a:pPr>
              <a:lnSpc>
                <a:spcPct val="90000"/>
              </a:lnSpc>
            </a:pPr>
            <a:r>
              <a:rPr lang="nl-BE" dirty="0" smtClean="0"/>
              <a:t>Doorgaans tot </a:t>
            </a:r>
            <a:r>
              <a:rPr lang="nl-BE" dirty="0" err="1" smtClean="0"/>
              <a:t>max</a:t>
            </a:r>
            <a:r>
              <a:rPr lang="nl-BE" dirty="0" smtClean="0"/>
              <a:t> 6 cycli</a:t>
            </a:r>
          </a:p>
          <a:p>
            <a:pPr>
              <a:lnSpc>
                <a:spcPct val="90000"/>
              </a:lnSpc>
            </a:pPr>
            <a:r>
              <a:rPr lang="nl-BE" dirty="0" smtClean="0"/>
              <a:t>Kan worden herhaald als eerder goed effect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Taxotere</a:t>
            </a:r>
            <a:r>
              <a:rPr lang="nl-BE" dirty="0" smtClean="0"/>
              <a:t> praktisch</a:t>
            </a:r>
            <a:endParaRPr lang="nl-B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BE" dirty="0" smtClean="0"/>
              <a:t>Neveneffecten (bij &gt; 50%):</a:t>
            </a:r>
          </a:p>
          <a:p>
            <a:pPr>
              <a:lnSpc>
                <a:spcPct val="80000"/>
              </a:lnSpc>
              <a:buNone/>
            </a:pPr>
            <a:r>
              <a:rPr lang="nl-BE" dirty="0" err="1" smtClean="0"/>
              <a:t>Alopecie</a:t>
            </a:r>
            <a:endParaRPr lang="nl-BE" dirty="0" smtClean="0"/>
          </a:p>
          <a:p>
            <a:pPr>
              <a:lnSpc>
                <a:spcPct val="80000"/>
              </a:lnSpc>
              <a:buNone/>
            </a:pPr>
            <a:r>
              <a:rPr lang="nl-BE" dirty="0" smtClean="0"/>
              <a:t>Vermoeidheid</a:t>
            </a:r>
          </a:p>
          <a:p>
            <a:pPr>
              <a:lnSpc>
                <a:spcPct val="80000"/>
              </a:lnSpc>
              <a:buNone/>
            </a:pPr>
            <a:endParaRPr lang="nl-BE" dirty="0" smtClean="0"/>
          </a:p>
          <a:p>
            <a:pPr>
              <a:lnSpc>
                <a:spcPct val="80000"/>
              </a:lnSpc>
            </a:pPr>
            <a:r>
              <a:rPr lang="nl-BE" dirty="0" smtClean="0"/>
              <a:t>Neveneffecten (bij &gt; 30%):</a:t>
            </a:r>
          </a:p>
          <a:p>
            <a:pPr>
              <a:lnSpc>
                <a:spcPct val="80000"/>
              </a:lnSpc>
              <a:buNone/>
            </a:pPr>
            <a:r>
              <a:rPr lang="nl-BE" dirty="0" err="1" smtClean="0"/>
              <a:t>Neutropenie</a:t>
            </a:r>
            <a:endParaRPr lang="nl-BE" dirty="0" smtClean="0"/>
          </a:p>
          <a:p>
            <a:pPr>
              <a:lnSpc>
                <a:spcPct val="80000"/>
              </a:lnSpc>
              <a:buNone/>
            </a:pPr>
            <a:r>
              <a:rPr lang="nl-BE" dirty="0" err="1" smtClean="0"/>
              <a:t>Nausea</a:t>
            </a:r>
            <a:endParaRPr lang="nl-BE" dirty="0" smtClean="0"/>
          </a:p>
          <a:p>
            <a:pPr>
              <a:lnSpc>
                <a:spcPct val="80000"/>
              </a:lnSpc>
              <a:buNone/>
            </a:pPr>
            <a:r>
              <a:rPr lang="nl-BE" dirty="0" smtClean="0"/>
              <a:t>Diarree</a:t>
            </a:r>
          </a:p>
          <a:p>
            <a:pPr>
              <a:lnSpc>
                <a:spcPct val="80000"/>
              </a:lnSpc>
              <a:buNone/>
            </a:pPr>
            <a:r>
              <a:rPr lang="nl-BE" dirty="0" err="1" smtClean="0"/>
              <a:t>Polyneuropathie</a:t>
            </a:r>
            <a:endParaRPr lang="nl-BE" dirty="0" smtClean="0"/>
          </a:p>
          <a:p>
            <a:pPr>
              <a:lnSpc>
                <a:spcPct val="80000"/>
              </a:lnSpc>
              <a:buNone/>
            </a:pPr>
            <a:r>
              <a:rPr lang="nl-BE" dirty="0" smtClean="0"/>
              <a:t>Nageltoxiciteit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Taxotere</a:t>
            </a:r>
            <a:r>
              <a:rPr lang="nl-BE" dirty="0" smtClean="0"/>
              <a:t> bijwerkingen</a:t>
            </a:r>
            <a:endParaRPr lang="nl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dirty="0" smtClean="0"/>
              <a:t>Neveneffecten (bij &gt; 10%):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Obstipatie</a:t>
            </a:r>
          </a:p>
          <a:p>
            <a:pPr>
              <a:lnSpc>
                <a:spcPct val="90000"/>
              </a:lnSpc>
              <a:buNone/>
            </a:pPr>
            <a:r>
              <a:rPr lang="nl-BE" dirty="0" err="1" smtClean="0"/>
              <a:t>Stomatitis</a:t>
            </a:r>
            <a:endParaRPr lang="nl-BE" dirty="0" smtClean="0"/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Tranende ogen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Perifere oedemen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Braken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Anorexie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Kortademigheid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(</a:t>
            </a:r>
            <a:r>
              <a:rPr lang="nl-BE" dirty="0" err="1" smtClean="0"/>
              <a:t>Neutropene</a:t>
            </a:r>
            <a:r>
              <a:rPr lang="nl-BE" dirty="0" smtClean="0"/>
              <a:t> koorts 3%)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Taxotere</a:t>
            </a:r>
            <a:r>
              <a:rPr lang="nl-BE" dirty="0" smtClean="0"/>
              <a:t> bijwerkingen</a:t>
            </a:r>
            <a:endParaRPr lang="nl-B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nl-BE" dirty="0" smtClean="0"/>
              <a:t>Significant betere overleving (15,1 </a:t>
            </a:r>
            <a:r>
              <a:rPr lang="nl-BE" dirty="0" err="1" smtClean="0"/>
              <a:t>vs</a:t>
            </a:r>
            <a:r>
              <a:rPr lang="nl-BE" dirty="0" smtClean="0"/>
              <a:t> 12,7 </a:t>
            </a:r>
            <a:r>
              <a:rPr lang="nl-BE" dirty="0" err="1" smtClean="0"/>
              <a:t>mitoxantrone</a:t>
            </a:r>
            <a:r>
              <a:rPr lang="nl-BE" dirty="0" smtClean="0"/>
              <a:t>) onafhankelijk van</a:t>
            </a:r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Performance status</a:t>
            </a:r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Aantal vroegere </a:t>
            </a:r>
            <a:r>
              <a:rPr lang="nl-BE" dirty="0" err="1" smtClean="0"/>
              <a:t>chemotherapiën</a:t>
            </a:r>
            <a:endParaRPr lang="nl-BE" dirty="0" smtClean="0"/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Al dan niet meetbare ziekte</a:t>
            </a:r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Leeftijd &lt;&gt;65 jaar</a:t>
            </a:r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Enkel stijging PSA of ook meetbare ziekte</a:t>
            </a:r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Vroegere </a:t>
            </a:r>
            <a:r>
              <a:rPr lang="nl-BE" dirty="0" err="1" smtClean="0"/>
              <a:t>cummulatieve</a:t>
            </a:r>
            <a:r>
              <a:rPr lang="nl-BE" dirty="0" smtClean="0"/>
              <a:t> dosis </a:t>
            </a:r>
            <a:r>
              <a:rPr lang="nl-BE" dirty="0" err="1" smtClean="0"/>
              <a:t>docetaxel</a:t>
            </a:r>
            <a:endParaRPr lang="nl-BE" dirty="0" smtClean="0"/>
          </a:p>
          <a:p>
            <a:pPr>
              <a:lnSpc>
                <a:spcPct val="90000"/>
              </a:lnSpc>
              <a:defRPr/>
            </a:pPr>
            <a:r>
              <a:rPr lang="nl-BE" dirty="0" smtClean="0"/>
              <a:t>Progressie tijdens, binnen 3 maand na, langer dan 3 maand na </a:t>
            </a:r>
            <a:r>
              <a:rPr lang="nl-BE" dirty="0" err="1" smtClean="0"/>
              <a:t>docetaxel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jevtana</a:t>
            </a:r>
            <a:endParaRPr lang="nl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BE" dirty="0" err="1" smtClean="0"/>
              <a:t>Jevtana</a:t>
            </a:r>
            <a:r>
              <a:rPr lang="en-US" dirty="0" smtClean="0">
                <a:cs typeface="Times New Roman" pitchFamily="18" charset="0"/>
              </a:rPr>
              <a:t>® 25 mg/m² (20 mg/m²?)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IV </a:t>
            </a:r>
            <a:r>
              <a:rPr lang="en-US" dirty="0" err="1" smtClean="0">
                <a:cs typeface="Times New Roman" pitchFamily="18" charset="0"/>
              </a:rPr>
              <a:t>infuus</a:t>
            </a:r>
            <a:r>
              <a:rPr lang="en-US" dirty="0" smtClean="0">
                <a:cs typeface="Times New Roman" pitchFamily="18" charset="0"/>
              </a:rPr>
              <a:t> over 1 </a:t>
            </a:r>
            <a:r>
              <a:rPr lang="en-US" dirty="0" err="1" smtClean="0">
                <a:cs typeface="Times New Roman" pitchFamily="18" charset="0"/>
              </a:rPr>
              <a:t>uur</a:t>
            </a: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Om de 3 </a:t>
            </a:r>
            <a:r>
              <a:rPr lang="en-US" dirty="0" err="1" smtClean="0">
                <a:cs typeface="Times New Roman" pitchFamily="18" charset="0"/>
              </a:rPr>
              <a:t>weken</a:t>
            </a: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 err="1" smtClean="0">
                <a:cs typeface="Times New Roman" pitchFamily="18" charset="0"/>
              </a:rPr>
              <a:t>Predniso</a:t>
            </a:r>
            <a:r>
              <a:rPr lang="en-US" dirty="0" smtClean="0">
                <a:cs typeface="Times New Roman" pitchFamily="18" charset="0"/>
              </a:rPr>
              <a:t>(lo)ne 10 mg PO </a:t>
            </a:r>
            <a:r>
              <a:rPr lang="en-US" dirty="0" err="1" smtClean="0">
                <a:cs typeface="Times New Roman" pitchFamily="18" charset="0"/>
              </a:rPr>
              <a:t>gedurende</a:t>
            </a:r>
            <a:r>
              <a:rPr lang="en-US" dirty="0" smtClean="0">
                <a:cs typeface="Times New Roman" pitchFamily="18" charset="0"/>
              </a:rPr>
              <a:t> de </a:t>
            </a:r>
            <a:r>
              <a:rPr lang="en-US" dirty="0" err="1" smtClean="0">
                <a:cs typeface="Times New Roman" pitchFamily="18" charset="0"/>
              </a:rPr>
              <a:t>volledige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duur</a:t>
            </a:r>
            <a:r>
              <a:rPr lang="en-US" dirty="0" smtClean="0">
                <a:cs typeface="Times New Roman" pitchFamily="18" charset="0"/>
              </a:rPr>
              <a:t> van </a:t>
            </a:r>
            <a:r>
              <a:rPr lang="en-US" dirty="0" err="1" smtClean="0">
                <a:cs typeface="Times New Roman" pitchFamily="18" charset="0"/>
              </a:rPr>
              <a:t>behandeling</a:t>
            </a: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 err="1" smtClean="0">
                <a:cs typeface="Times New Roman" pitchFamily="18" charset="0"/>
              </a:rPr>
              <a:t>Premedicatie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minstens</a:t>
            </a:r>
            <a:r>
              <a:rPr lang="en-US" dirty="0" smtClean="0">
                <a:cs typeface="Times New Roman" pitchFamily="18" charset="0"/>
              </a:rPr>
              <a:t> 60 </a:t>
            </a:r>
            <a:r>
              <a:rPr lang="en-US" dirty="0" err="1" smtClean="0">
                <a:cs typeface="Times New Roman" pitchFamily="18" charset="0"/>
              </a:rPr>
              <a:t>minuten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vooraf</a:t>
            </a:r>
            <a:r>
              <a:rPr lang="en-US" dirty="0" smtClean="0"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cs typeface="Times New Roman" pitchFamily="18" charset="0"/>
              </a:rPr>
              <a:t>	- H¹-antihistaminicum (</a:t>
            </a:r>
            <a:r>
              <a:rPr lang="en-US" dirty="0" err="1" smtClean="0">
                <a:cs typeface="Times New Roman" pitchFamily="18" charset="0"/>
              </a:rPr>
              <a:t>Fenistil</a:t>
            </a:r>
            <a:r>
              <a:rPr lang="en-US" dirty="0" smtClean="0">
                <a:cs typeface="Times New Roman" pitchFamily="18" charset="0"/>
              </a:rPr>
              <a:t> 1 mg PO)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cs typeface="Times New Roman" pitchFamily="18" charset="0"/>
              </a:rPr>
              <a:t>	- </a:t>
            </a:r>
            <a:r>
              <a:rPr lang="en-US" dirty="0" err="1" smtClean="0">
                <a:cs typeface="Times New Roman" pitchFamily="18" charset="0"/>
              </a:rPr>
              <a:t>Corticoiden</a:t>
            </a:r>
            <a:r>
              <a:rPr lang="en-US" dirty="0" smtClean="0">
                <a:cs typeface="Times New Roman" pitchFamily="18" charset="0"/>
              </a:rPr>
              <a:t> (</a:t>
            </a:r>
            <a:r>
              <a:rPr lang="en-US" dirty="0" err="1" smtClean="0">
                <a:cs typeface="Times New Roman" pitchFamily="18" charset="0"/>
              </a:rPr>
              <a:t>dexamethasone</a:t>
            </a:r>
            <a:r>
              <a:rPr lang="en-US" dirty="0" smtClean="0">
                <a:cs typeface="Times New Roman" pitchFamily="18" charset="0"/>
              </a:rPr>
              <a:t> 8 mg PO)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>
                <a:cs typeface="Times New Roman" pitchFamily="18" charset="0"/>
              </a:rPr>
              <a:t>	- H²-antagonist (ranitidine 50 mg IV, </a:t>
            </a:r>
            <a:r>
              <a:rPr lang="en-US" dirty="0" err="1" smtClean="0">
                <a:cs typeface="Times New Roman" pitchFamily="18" charset="0"/>
              </a:rPr>
              <a:t>geen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cimetidine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Jevtana</a:t>
            </a:r>
            <a:r>
              <a:rPr lang="nl-BE" dirty="0" smtClean="0"/>
              <a:t> praktisch</a:t>
            </a:r>
            <a:endParaRPr lang="nl-B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dirty="0" err="1" smtClean="0"/>
              <a:t>Anti-emetica</a:t>
            </a:r>
            <a:r>
              <a:rPr lang="nl-BE" dirty="0" smtClean="0"/>
              <a:t>: </a:t>
            </a:r>
            <a:r>
              <a:rPr lang="nl-BE" dirty="0" err="1" smtClean="0"/>
              <a:t>Litican</a:t>
            </a:r>
            <a:r>
              <a:rPr lang="nl-BE" dirty="0" smtClean="0"/>
              <a:t> IV</a:t>
            </a:r>
          </a:p>
          <a:p>
            <a:pPr>
              <a:lnSpc>
                <a:spcPct val="90000"/>
              </a:lnSpc>
            </a:pPr>
            <a:r>
              <a:rPr lang="nl-BE" dirty="0" err="1" smtClean="0"/>
              <a:t>Neutropenie</a:t>
            </a:r>
            <a:r>
              <a:rPr lang="nl-BE" dirty="0" smtClean="0"/>
              <a:t> graad 3 of meer bij 82 % der patiënten!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>
                <a:sym typeface="Wingdings" pitchFamily="2" charset="2"/>
              </a:rPr>
              <a:t>	</a:t>
            </a:r>
            <a:r>
              <a:rPr lang="nl-BE" dirty="0" smtClean="0"/>
              <a:t>profylactisch G-CSF (</a:t>
            </a:r>
            <a:r>
              <a:rPr lang="nl-BE" dirty="0" err="1" smtClean="0"/>
              <a:t>Neulasta</a:t>
            </a:r>
            <a:r>
              <a:rPr lang="nl-BE" dirty="0" smtClean="0"/>
              <a:t>) </a:t>
            </a:r>
            <a:r>
              <a:rPr lang="nl-BE" dirty="0" err="1" smtClean="0"/>
              <a:t>sc</a:t>
            </a:r>
            <a:r>
              <a:rPr lang="nl-BE" dirty="0" smtClean="0"/>
              <a:t> op dag 2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	(terugbetaald in secundaire profylaxe vanaf 1 oktober 2011)</a:t>
            </a:r>
          </a:p>
          <a:p>
            <a:pPr>
              <a:lnSpc>
                <a:spcPct val="90000"/>
              </a:lnSpc>
              <a:buNone/>
            </a:pPr>
            <a:r>
              <a:rPr lang="nl-BE" dirty="0" smtClean="0"/>
              <a:t>-  Aantal cycli: meestal 6 (</a:t>
            </a:r>
            <a:r>
              <a:rPr lang="nl-BE" dirty="0" err="1" smtClean="0"/>
              <a:t>Tropic</a:t>
            </a:r>
            <a:r>
              <a:rPr lang="nl-BE" dirty="0" smtClean="0"/>
              <a:t> </a:t>
            </a:r>
            <a:r>
              <a:rPr lang="nl-BE" dirty="0" err="1" smtClean="0"/>
              <a:t>max</a:t>
            </a:r>
            <a:r>
              <a:rPr lang="nl-BE" dirty="0" smtClean="0"/>
              <a:t> 10 keer, mediaan 6)</a:t>
            </a:r>
          </a:p>
          <a:p>
            <a:pPr>
              <a:lnSpc>
                <a:spcPct val="90000"/>
              </a:lnSpc>
              <a:buNone/>
            </a:pPr>
            <a:endParaRPr lang="nl-BE" dirty="0" smtClean="0"/>
          </a:p>
          <a:p>
            <a:pPr>
              <a:lnSpc>
                <a:spcPct val="90000"/>
              </a:lnSpc>
              <a:buNone/>
            </a:pPr>
            <a:endParaRPr lang="nl-BE" dirty="0" smtClean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Jevtana</a:t>
            </a:r>
            <a:r>
              <a:rPr lang="nl-BE" dirty="0" smtClean="0"/>
              <a:t> praktisch</a:t>
            </a:r>
            <a:endParaRPr lang="nl-B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Grade 3-4 Adverse Events (%)*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Cabazitaxel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/</a:t>
                      </a:r>
                      <a:b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</a:b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Prednisone</a:t>
                      </a:r>
                      <a:b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</a:b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(n = 371)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Cabazitaxel</a:t>
                      </a: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/</a:t>
                      </a:r>
                      <a:b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</a:b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Prednisone</a:t>
                      </a:r>
                      <a:b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</a:b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(n = 371)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>
                          <a:tab pos="174625" algn="l"/>
                        </a:tabLst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alle adverse events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57.4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57.4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177800" marR="0" lvl="0" indent="-1778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1415"/>
                        </a:buClr>
                        <a:buSzPct val="70000"/>
                        <a:buFont typeface="Wingdings" pitchFamily="2" charset="2"/>
                        <a:buChar char="¡"/>
                        <a:tabLst>
                          <a:tab pos="174625" algn="l"/>
                        </a:tabLst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Febriele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neutropenia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(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neutropenie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graad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 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(82%)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7.5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177800" marR="0" lvl="0" indent="-1778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1415"/>
                        </a:buClr>
                        <a:buSzPct val="70000"/>
                        <a:buFont typeface="Wingdings" pitchFamily="2" charset="2"/>
                        <a:buChar char="¡"/>
                        <a:tabLst>
                          <a:tab pos="174625" algn="l"/>
                        </a:tabLst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Diarree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177800" marR="0" lvl="0" indent="-1778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1415"/>
                        </a:buClr>
                        <a:buSzPct val="70000"/>
                        <a:buFont typeface="Wingdings" pitchFamily="2" charset="2"/>
                        <a:buChar char="¡"/>
                        <a:tabLst>
                          <a:tab pos="174625" algn="l"/>
                        </a:tabLst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Vermoeidheid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177800" marR="0" lvl="0" indent="-1778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41415"/>
                        </a:buClr>
                        <a:buSzPct val="70000"/>
                        <a:buFont typeface="Wingdings" pitchFamily="2" charset="2"/>
                        <a:buChar char="¡"/>
                        <a:tabLst>
                          <a:tab pos="174625" algn="l"/>
                        </a:tabLst>
                      </a:pPr>
                      <a:r>
                        <a:rPr kumimoji="0" lang="en-US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Rugpijn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  <a:ea typeface="ＭＳ Ｐゴシック" charset="-12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Jevtana</a:t>
            </a:r>
            <a:r>
              <a:rPr lang="nl-BE" dirty="0" smtClean="0"/>
              <a:t> bijwerkingen</a:t>
            </a:r>
            <a:endParaRPr lang="nl-B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nl-BE" dirty="0" err="1" smtClean="0"/>
              <a:t>Mitoxantrone</a:t>
            </a:r>
            <a:r>
              <a:rPr lang="nl-BE" dirty="0" smtClean="0"/>
              <a:t>  12 (tot 14) mg/</a:t>
            </a:r>
            <a:r>
              <a:rPr lang="nl-BE" dirty="0" err="1" smtClean="0"/>
              <a:t>m²</a:t>
            </a:r>
            <a:r>
              <a:rPr lang="nl-BE" dirty="0" smtClean="0"/>
              <a:t> om de 3 weken + </a:t>
            </a:r>
            <a:r>
              <a:rPr lang="nl-BE" dirty="0" err="1" smtClean="0"/>
              <a:t>Prednisone</a:t>
            </a:r>
            <a:r>
              <a:rPr lang="nl-BE" dirty="0" smtClean="0"/>
              <a:t> 10 mg/dag </a:t>
            </a:r>
          </a:p>
          <a:p>
            <a:pPr>
              <a:lnSpc>
                <a:spcPct val="80000"/>
              </a:lnSpc>
              <a:buNone/>
            </a:pPr>
            <a:endParaRPr lang="nl-BE" dirty="0" smtClean="0"/>
          </a:p>
          <a:p>
            <a:pPr>
              <a:lnSpc>
                <a:spcPct val="80000"/>
              </a:lnSpc>
            </a:pPr>
            <a:r>
              <a:rPr lang="nl-BE" dirty="0" err="1" smtClean="0">
                <a:solidFill>
                  <a:srgbClr val="FF0000"/>
                </a:solidFill>
              </a:rPr>
              <a:t>PSA-response</a:t>
            </a:r>
            <a:r>
              <a:rPr lang="nl-BE" dirty="0" smtClean="0"/>
              <a:t>: 30-35%, 48 % bij </a:t>
            </a:r>
            <a:r>
              <a:rPr lang="nl-BE" dirty="0" err="1" smtClean="0"/>
              <a:t>asymptomatische</a:t>
            </a:r>
            <a:r>
              <a:rPr lang="nl-BE" dirty="0" smtClean="0"/>
              <a:t> patiënten</a:t>
            </a:r>
          </a:p>
          <a:p>
            <a:pPr>
              <a:lnSpc>
                <a:spcPct val="80000"/>
              </a:lnSpc>
            </a:pPr>
            <a:r>
              <a:rPr lang="nl-BE" dirty="0" smtClean="0">
                <a:solidFill>
                  <a:srgbClr val="FF0000"/>
                </a:solidFill>
              </a:rPr>
              <a:t>Symptomatisch effect</a:t>
            </a:r>
            <a:r>
              <a:rPr lang="nl-BE" dirty="0" smtClean="0"/>
              <a:t>: 38 % (in 2 studies statistisch significant beter)</a:t>
            </a:r>
          </a:p>
          <a:p>
            <a:pPr>
              <a:lnSpc>
                <a:spcPct val="80000"/>
              </a:lnSpc>
            </a:pPr>
            <a:r>
              <a:rPr lang="nl-BE" dirty="0" err="1" smtClean="0">
                <a:solidFill>
                  <a:srgbClr val="FF0000"/>
                </a:solidFill>
              </a:rPr>
              <a:t>Mediane</a:t>
            </a:r>
            <a:r>
              <a:rPr lang="nl-BE" dirty="0" smtClean="0">
                <a:solidFill>
                  <a:srgbClr val="FF0000"/>
                </a:solidFill>
              </a:rPr>
              <a:t> overleving</a:t>
            </a:r>
            <a:r>
              <a:rPr lang="nl-BE" dirty="0" smtClean="0"/>
              <a:t>: 13 maand (langer bij </a:t>
            </a:r>
            <a:r>
              <a:rPr lang="nl-BE" dirty="0" err="1" smtClean="0"/>
              <a:t>responders</a:t>
            </a:r>
            <a:r>
              <a:rPr lang="nl-BE" dirty="0" smtClean="0"/>
              <a:t>)</a:t>
            </a:r>
          </a:p>
          <a:p>
            <a:pPr>
              <a:lnSpc>
                <a:spcPct val="80000"/>
              </a:lnSpc>
            </a:pPr>
            <a:endParaRPr lang="nl-BE" dirty="0" smtClean="0"/>
          </a:p>
          <a:p>
            <a:pPr>
              <a:lnSpc>
                <a:spcPct val="80000"/>
              </a:lnSpc>
            </a:pPr>
            <a:r>
              <a:rPr lang="nl-BE" dirty="0" smtClean="0"/>
              <a:t>Na falen van </a:t>
            </a:r>
            <a:r>
              <a:rPr lang="nl-BE" dirty="0" err="1" smtClean="0"/>
              <a:t>taxotere</a:t>
            </a:r>
            <a:r>
              <a:rPr lang="nl-BE" dirty="0" smtClean="0"/>
              <a:t> ook nog respons van PSA van 6 tot 15% </a:t>
            </a:r>
          </a:p>
          <a:p>
            <a:pPr>
              <a:lnSpc>
                <a:spcPct val="80000"/>
              </a:lnSpc>
              <a:buNone/>
            </a:pPr>
            <a:endParaRPr lang="nl-BE" sz="2000" dirty="0" smtClean="0"/>
          </a:p>
          <a:p>
            <a:pPr>
              <a:lnSpc>
                <a:spcPct val="80000"/>
              </a:lnSpc>
              <a:buNone/>
            </a:pPr>
            <a:endParaRPr lang="en-US" sz="1100" dirty="0" smtClean="0"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nl-BE" sz="1200" dirty="0" smtClean="0"/>
          </a:p>
          <a:p>
            <a:endParaRPr lang="nl-BE" dirty="0" smtClean="0"/>
          </a:p>
          <a:p>
            <a:endParaRPr lang="nl-BE" dirty="0" smtClean="0"/>
          </a:p>
          <a:p>
            <a:pPr>
              <a:buNone/>
            </a:pPr>
            <a:r>
              <a:rPr lang="nl-BE" dirty="0" smtClean="0"/>
              <a:t> 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Novantrone</a:t>
            </a:r>
            <a:endParaRPr lang="nl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 smtClean="0"/>
              <a:t>Mitoxantrone</a:t>
            </a:r>
            <a:r>
              <a:rPr lang="nl-BE" dirty="0" smtClean="0"/>
              <a:t> 12 mg/</a:t>
            </a:r>
            <a:r>
              <a:rPr lang="nl-BE" dirty="0" err="1" smtClean="0"/>
              <a:t>m²</a:t>
            </a:r>
            <a:r>
              <a:rPr lang="nl-BE" dirty="0" smtClean="0"/>
              <a:t> in 100 mg </a:t>
            </a:r>
            <a:r>
              <a:rPr lang="nl-BE" dirty="0" err="1" smtClean="0"/>
              <a:t>NaCl</a:t>
            </a:r>
            <a:r>
              <a:rPr lang="nl-BE" dirty="0" smtClean="0"/>
              <a:t> 0.9% over 30 min IV</a:t>
            </a:r>
          </a:p>
          <a:p>
            <a:r>
              <a:rPr lang="nl-BE" dirty="0" smtClean="0"/>
              <a:t>Om de 3 weken</a:t>
            </a:r>
          </a:p>
          <a:p>
            <a:r>
              <a:rPr lang="nl-BE" dirty="0" err="1" smtClean="0"/>
              <a:t>Antiemetica</a:t>
            </a:r>
            <a:r>
              <a:rPr lang="nl-BE" dirty="0" smtClean="0"/>
              <a:t>: </a:t>
            </a:r>
            <a:r>
              <a:rPr lang="nl-BE" dirty="0" err="1" smtClean="0"/>
              <a:t>Zofran</a:t>
            </a:r>
            <a:r>
              <a:rPr lang="nl-BE" dirty="0" smtClean="0"/>
              <a:t> </a:t>
            </a:r>
            <a:r>
              <a:rPr lang="nl-BE" dirty="0" err="1" smtClean="0"/>
              <a:t>zydis</a:t>
            </a:r>
            <a:r>
              <a:rPr lang="nl-BE" dirty="0" smtClean="0"/>
              <a:t>, </a:t>
            </a:r>
            <a:r>
              <a:rPr lang="nl-BE" dirty="0" err="1" smtClean="0"/>
              <a:t>Litican</a:t>
            </a:r>
            <a:r>
              <a:rPr lang="nl-BE" dirty="0" smtClean="0"/>
              <a:t>, </a:t>
            </a:r>
            <a:r>
              <a:rPr lang="nl-BE" dirty="0" err="1" smtClean="0"/>
              <a:t>Medrol</a:t>
            </a:r>
            <a:endParaRPr lang="nl-BE" dirty="0" smtClean="0"/>
          </a:p>
          <a:p>
            <a:r>
              <a:rPr lang="nl-BE" dirty="0" smtClean="0"/>
              <a:t>Maximaal cumulatieve dosis: 160 mg/</a:t>
            </a:r>
            <a:r>
              <a:rPr lang="nl-BE" dirty="0" err="1" smtClean="0"/>
              <a:t>m²</a:t>
            </a:r>
            <a:r>
              <a:rPr lang="nl-BE" dirty="0" smtClean="0"/>
              <a:t>!</a:t>
            </a:r>
          </a:p>
          <a:p>
            <a:r>
              <a:rPr lang="nl-BE" dirty="0" smtClean="0"/>
              <a:t>Vooraf: </a:t>
            </a:r>
            <a:r>
              <a:rPr lang="nl-BE" dirty="0" err="1" smtClean="0"/>
              <a:t>echocardiografie</a:t>
            </a:r>
            <a:endParaRPr lang="nl-BE" dirty="0" smtClean="0"/>
          </a:p>
          <a:p>
            <a:r>
              <a:rPr lang="nl-BE" dirty="0" err="1" smtClean="0"/>
              <a:t>bloedname</a:t>
            </a:r>
            <a:r>
              <a:rPr lang="nl-BE" dirty="0" smtClean="0"/>
              <a:t> via huisarts op dag 10</a:t>
            </a:r>
          </a:p>
          <a:p>
            <a:r>
              <a:rPr lang="nl-BE" dirty="0" smtClean="0"/>
              <a:t>zelden </a:t>
            </a:r>
            <a:r>
              <a:rPr lang="nl-BE" dirty="0" err="1" smtClean="0"/>
              <a:t>nausea</a:t>
            </a:r>
            <a:r>
              <a:rPr lang="nl-BE" dirty="0" smtClean="0"/>
              <a:t> of totaal haarverlies</a:t>
            </a:r>
          </a:p>
          <a:p>
            <a:pPr>
              <a:buNone/>
            </a:pPr>
            <a:r>
              <a:rPr lang="nl-BE" dirty="0" smtClean="0"/>
              <a:t>	* voorspelbare en zeldzaam ernstige onderdrukking beenmerg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Novantrone</a:t>
            </a:r>
            <a:r>
              <a:rPr lang="nl-BE" dirty="0" smtClean="0"/>
              <a:t> praktisch</a:t>
            </a:r>
            <a:endParaRPr lang="nl-B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zelden </a:t>
            </a:r>
            <a:r>
              <a:rPr lang="nl-BE" dirty="0" err="1" smtClean="0"/>
              <a:t>nausea</a:t>
            </a:r>
            <a:r>
              <a:rPr lang="nl-BE" dirty="0" smtClean="0"/>
              <a:t> of totaal haarverlies </a:t>
            </a:r>
          </a:p>
          <a:p>
            <a:r>
              <a:rPr lang="nl-BE" dirty="0" smtClean="0"/>
              <a:t>voorspelbare en zeldzaam ernstige onderdrukking beenmerg</a:t>
            </a:r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Novantrone</a:t>
            </a:r>
            <a:r>
              <a:rPr lang="nl-BE" dirty="0" smtClean="0"/>
              <a:t> bijwerkingen</a:t>
            </a:r>
            <a:endParaRPr lang="nl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Prostaatkanker groeit door ondanks “castratie”</a:t>
            </a:r>
          </a:p>
          <a:p>
            <a:r>
              <a:rPr lang="nl-BE" dirty="0" smtClean="0"/>
              <a:t>Ontsnapping kankercel door eigen aanmaak mannelijk hormoon of meer of gevoeliger receptoren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Wanneer?</a:t>
            </a:r>
            <a:endParaRPr lang="nl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Beste volgorde: </a:t>
            </a:r>
            <a:r>
              <a:rPr lang="nl-BE" dirty="0" err="1" smtClean="0"/>
              <a:t>Jevtana</a:t>
            </a:r>
            <a:r>
              <a:rPr lang="nl-BE" dirty="0" smtClean="0"/>
              <a:t> of </a:t>
            </a:r>
            <a:r>
              <a:rPr lang="nl-BE" dirty="0" err="1" smtClean="0"/>
              <a:t>Zytiga</a:t>
            </a:r>
            <a:r>
              <a:rPr lang="nl-BE" dirty="0" smtClean="0"/>
              <a:t> ? </a:t>
            </a:r>
          </a:p>
          <a:p>
            <a:r>
              <a:rPr lang="nl-BE" dirty="0" err="1" smtClean="0"/>
              <a:t>Cabozantinib</a:t>
            </a:r>
            <a:r>
              <a:rPr lang="nl-BE" dirty="0" smtClean="0"/>
              <a:t> en andere “”</a:t>
            </a:r>
            <a:r>
              <a:rPr lang="nl-BE" dirty="0" err="1" smtClean="0"/>
              <a:t>ibjes</a:t>
            </a:r>
            <a:r>
              <a:rPr lang="nl-BE" dirty="0" smtClean="0"/>
              <a:t>”</a:t>
            </a:r>
          </a:p>
          <a:p>
            <a:r>
              <a:rPr lang="nl-BE" dirty="0" smtClean="0"/>
              <a:t>Vaccinatie??</a:t>
            </a:r>
          </a:p>
          <a:p>
            <a:r>
              <a:rPr lang="nl-BE" dirty="0" err="1" smtClean="0"/>
              <a:t>Alpharedin</a:t>
            </a:r>
            <a:r>
              <a:rPr lang="nl-BE" dirty="0" smtClean="0"/>
              <a:t> (isotoop)</a:t>
            </a:r>
          </a:p>
          <a:p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nog in de toekomst?</a:t>
            </a:r>
            <a:endParaRPr lang="nl-B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Chemotherapie kan overleving en symptomen verbeteren MAAR</a:t>
            </a:r>
          </a:p>
          <a:p>
            <a:pPr lvl="1"/>
            <a:r>
              <a:rPr lang="nl-BE" dirty="0" err="1" smtClean="0"/>
              <a:t>Patient</a:t>
            </a:r>
            <a:r>
              <a:rPr lang="nl-BE" dirty="0" smtClean="0"/>
              <a:t> in hele context te zien</a:t>
            </a:r>
          </a:p>
          <a:p>
            <a:pPr lvl="1"/>
            <a:r>
              <a:rPr lang="nl-BE" dirty="0" smtClean="0"/>
              <a:t>steeds voor- en nadelen af te wegen</a:t>
            </a:r>
            <a:r>
              <a:rPr lang="nl-BE" smtClean="0"/>
              <a:t>, voor </a:t>
            </a:r>
            <a:r>
              <a:rPr lang="nl-BE" dirty="0" smtClean="0"/>
              <a:t>en tijdens de chemotherapie!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Take</a:t>
            </a:r>
            <a:r>
              <a:rPr lang="nl-BE" dirty="0" smtClean="0"/>
              <a:t> home message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Verlenging overleving</a:t>
            </a:r>
          </a:p>
          <a:p>
            <a:r>
              <a:rPr lang="nl-BE" dirty="0" smtClean="0"/>
              <a:t>Ziekte tegen houden alsook de klachten van de ziekte</a:t>
            </a:r>
          </a:p>
          <a:p>
            <a:endParaRPr lang="nl-BE" dirty="0" smtClean="0"/>
          </a:p>
          <a:p>
            <a:r>
              <a:rPr lang="nl-BE" dirty="0" smtClean="0"/>
              <a:t>DOCH ook bijwerkingen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Waarom </a:t>
            </a:r>
            <a:r>
              <a:rPr lang="nl-BE" dirty="0" err="1" smtClean="0"/>
              <a:t>chemo</a:t>
            </a:r>
            <a:r>
              <a:rPr lang="nl-BE" dirty="0" smtClean="0"/>
              <a:t>?</a:t>
            </a:r>
            <a:endParaRPr lang="nl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BE" dirty="0" smtClean="0"/>
              <a:t>Leeftijd &amp; algemene conditie van patiënt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Wens van de patiënt en zijn omgeving</a:t>
            </a:r>
          </a:p>
          <a:p>
            <a:pPr>
              <a:lnSpc>
                <a:spcPct val="80000"/>
              </a:lnSpc>
            </a:pPr>
            <a:r>
              <a:rPr lang="nl-BE" dirty="0" err="1" smtClean="0"/>
              <a:t>Gleason</a:t>
            </a:r>
            <a:r>
              <a:rPr lang="nl-BE" dirty="0" smtClean="0"/>
              <a:t> score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Snelheid PSA stijging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Waar en hoeveel metastasen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Respons op vroegere </a:t>
            </a:r>
            <a:r>
              <a:rPr lang="nl-BE" dirty="0" err="1" smtClean="0"/>
              <a:t>therapiën</a:t>
            </a:r>
            <a:endParaRPr lang="nl-BE" dirty="0" smtClean="0"/>
          </a:p>
          <a:p>
            <a:pPr>
              <a:lnSpc>
                <a:spcPct val="80000"/>
              </a:lnSpc>
            </a:pPr>
            <a:r>
              <a:rPr lang="nl-BE" dirty="0" smtClean="0"/>
              <a:t>Duur van de respons op vroegere behandelingen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Beschikbaarheid producten (</a:t>
            </a:r>
            <a:r>
              <a:rPr lang="nl-BE" dirty="0" err="1" smtClean="0"/>
              <a:t>medical</a:t>
            </a:r>
            <a:r>
              <a:rPr lang="nl-BE" dirty="0" smtClean="0"/>
              <a:t> </a:t>
            </a:r>
            <a:r>
              <a:rPr lang="nl-BE" dirty="0" err="1" smtClean="0"/>
              <a:t>need</a:t>
            </a:r>
            <a:r>
              <a:rPr lang="nl-BE" dirty="0" smtClean="0"/>
              <a:t>, studies, ...)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Ook noodzaak tot lokale therapie?</a:t>
            </a:r>
          </a:p>
          <a:p>
            <a:pPr>
              <a:lnSpc>
                <a:spcPct val="80000"/>
              </a:lnSpc>
            </a:pPr>
            <a:r>
              <a:rPr lang="nl-BE" dirty="0" smtClean="0"/>
              <a:t>etc. 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Wat gaat in de weegschaal?</a:t>
            </a:r>
            <a:endParaRPr lang="nl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Multidisciplinair overleg</a:t>
            </a:r>
          </a:p>
          <a:p>
            <a:pPr>
              <a:buNone/>
            </a:pP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Docetaxel</a:t>
            </a:r>
            <a:r>
              <a:rPr lang="nl-BE" dirty="0" smtClean="0"/>
              <a:t> (</a:t>
            </a:r>
            <a:r>
              <a:rPr lang="nl-BE" dirty="0" err="1" smtClean="0"/>
              <a:t>taxotere</a:t>
            </a:r>
            <a:r>
              <a:rPr lang="nl-BE" dirty="0" smtClean="0"/>
              <a:t>)</a:t>
            </a:r>
          </a:p>
          <a:p>
            <a:r>
              <a:rPr lang="nl-BE" dirty="0" err="1" smtClean="0"/>
              <a:t>Cabizataxel</a:t>
            </a:r>
            <a:r>
              <a:rPr lang="nl-BE" dirty="0" smtClean="0"/>
              <a:t> (</a:t>
            </a:r>
            <a:r>
              <a:rPr lang="nl-BE" dirty="0" err="1" smtClean="0"/>
              <a:t>Jevtana</a:t>
            </a:r>
            <a:r>
              <a:rPr lang="nl-BE" dirty="0" smtClean="0"/>
              <a:t>)</a:t>
            </a:r>
          </a:p>
          <a:p>
            <a:r>
              <a:rPr lang="nl-BE" dirty="0" err="1" smtClean="0"/>
              <a:t>Abiraterone</a:t>
            </a:r>
            <a:r>
              <a:rPr lang="nl-BE" dirty="0" smtClean="0"/>
              <a:t> (</a:t>
            </a:r>
            <a:r>
              <a:rPr lang="nl-BE" dirty="0" err="1" smtClean="0"/>
              <a:t>Zytiga</a:t>
            </a:r>
            <a:r>
              <a:rPr lang="nl-BE" dirty="0" smtClean="0"/>
              <a:t>) = hormonale</a:t>
            </a:r>
          </a:p>
          <a:p>
            <a:r>
              <a:rPr lang="nl-BE" dirty="0" err="1" smtClean="0"/>
              <a:t>Mitoxantrone</a:t>
            </a:r>
            <a:endParaRPr lang="nl-BE" dirty="0" smtClean="0"/>
          </a:p>
          <a:p>
            <a:r>
              <a:rPr lang="nl-BE" dirty="0" err="1" smtClean="0"/>
              <a:t>studieprotocols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Therapie België anno 2013 na klassieke hormonale therapie</a:t>
            </a:r>
            <a:endParaRPr lang="nl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“</a:t>
            </a:r>
            <a:r>
              <a:rPr lang="nl-BE" dirty="0" err="1" smtClean="0"/>
              <a:t>Botverstekers</a:t>
            </a:r>
            <a:r>
              <a:rPr lang="nl-BE" dirty="0" smtClean="0"/>
              <a:t>”: </a:t>
            </a:r>
            <a:r>
              <a:rPr lang="nl-BE" dirty="0" err="1" smtClean="0"/>
              <a:t>Zometa</a:t>
            </a:r>
            <a:r>
              <a:rPr lang="nl-BE" dirty="0" smtClean="0"/>
              <a:t> (infuus) of </a:t>
            </a:r>
            <a:r>
              <a:rPr lang="nl-BE" dirty="0" err="1" smtClean="0"/>
              <a:t>Xgeva</a:t>
            </a:r>
            <a:r>
              <a:rPr lang="nl-BE" dirty="0" smtClean="0"/>
              <a:t> (onderhuidse injectie):</a:t>
            </a:r>
          </a:p>
          <a:p>
            <a:r>
              <a:rPr lang="nl-BE" dirty="0" smtClean="0"/>
              <a:t>Verbeteren pijn en stabiliseren bot</a:t>
            </a:r>
          </a:p>
          <a:p>
            <a:r>
              <a:rPr lang="nl-BE" dirty="0" smtClean="0"/>
              <a:t>Tot 2 jaar</a:t>
            </a:r>
          </a:p>
          <a:p>
            <a:r>
              <a:rPr lang="nl-BE" dirty="0" smtClean="0"/>
              <a:t>GEVAAR voor afsterven kaakbeen na tandextractie dus best vooraf aanpak gebit! 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Bijkomende therapie</a:t>
            </a:r>
            <a:endParaRPr lang="nl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831072"/>
                <a:gridCol w="1460768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Trial/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Goedge-keurde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medicatie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Ziekte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toestand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Comparator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HR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-waarde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IMPACT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[1]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Sipuleucel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-T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vaccin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Chemo-naive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CRPC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Placebo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0.775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.032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TAX327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[2]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Docetaxel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Chemo-naive CRPC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Mitoxantrone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Prednisone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0.76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.009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TROPIC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[3]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(Cabazitaxel)</a:t>
                      </a: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Post-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docetaxel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 CRPC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Mitoxantrone</a:t>
                      </a: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Prednisone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0.70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&lt; .0001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COU-AA-301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[4]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(Abiraterone acetate)</a:t>
                      </a: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Post-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docetaxel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CRPC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Placebo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Prednisone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0.646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294F2D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Verdana" pitchFamily="34" charset="0"/>
                        </a:rPr>
                        <a:t>&lt; .0001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Overzicht studies overlevingsvoordeel </a:t>
            </a: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sz="2800" dirty="0" err="1" smtClean="0">
                <a:latin typeface="Arial" pitchFamily="34" charset="0"/>
              </a:rPr>
              <a:t>Eerste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</a:rPr>
              <a:t>resultaten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</a:rPr>
              <a:t>tonen</a:t>
            </a:r>
            <a:r>
              <a:rPr lang="en-US" sz="2800" dirty="0" smtClean="0">
                <a:latin typeface="Arial" pitchFamily="34" charset="0"/>
              </a:rPr>
              <a:t> significant </a:t>
            </a:r>
            <a:r>
              <a:rPr lang="en-US" sz="2800" dirty="0" err="1" smtClean="0">
                <a:latin typeface="Arial" pitchFamily="34" charset="0"/>
              </a:rPr>
              <a:t>winst</a:t>
            </a:r>
            <a:r>
              <a:rPr lang="en-US" sz="2800" dirty="0" smtClean="0">
                <a:latin typeface="Arial" pitchFamily="34" charset="0"/>
              </a:rPr>
              <a:t> op: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</a:rPr>
              <a:t>Overleving</a:t>
            </a:r>
            <a:r>
              <a:rPr lang="en-US" sz="2800" dirty="0" smtClean="0">
                <a:latin typeface="Arial" pitchFamily="34" charset="0"/>
              </a:rPr>
              <a:t> ( mediane18.9 </a:t>
            </a:r>
            <a:r>
              <a:rPr lang="en-US" sz="2800" dirty="0" err="1" smtClean="0">
                <a:latin typeface="Arial" pitchFamily="34" charset="0"/>
              </a:rPr>
              <a:t>vs</a:t>
            </a:r>
            <a:r>
              <a:rPr lang="en-US" sz="2800" dirty="0" smtClean="0">
                <a:latin typeface="Arial" pitchFamily="34" charset="0"/>
              </a:rPr>
              <a:t> 16.5 </a:t>
            </a:r>
            <a:r>
              <a:rPr lang="en-US" sz="2800" dirty="0" err="1" smtClean="0">
                <a:latin typeface="Arial" pitchFamily="34" charset="0"/>
              </a:rPr>
              <a:t>maanden</a:t>
            </a:r>
            <a:r>
              <a:rPr lang="en-US" sz="2800" dirty="0" smtClean="0">
                <a:latin typeface="Arial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</a:rPr>
              <a:t>PSA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</a:rPr>
              <a:t>daling</a:t>
            </a:r>
            <a:r>
              <a:rPr lang="en-US" sz="2800" dirty="0" smtClean="0">
                <a:latin typeface="Arial" pitchFamily="34" charset="0"/>
              </a:rPr>
              <a:t> - 45% vs. 32%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Arial" pitchFamily="34" charset="0"/>
              </a:rPr>
              <a:t>Vermindering</a:t>
            </a:r>
            <a:r>
              <a:rPr lang="en-US" dirty="0" smtClean="0">
                <a:latin typeface="Arial" pitchFamily="34" charset="0"/>
              </a:rPr>
              <a:t> van de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</a:rPr>
              <a:t>pijn</a:t>
            </a:r>
            <a:r>
              <a:rPr lang="en-US" dirty="0" smtClean="0">
                <a:latin typeface="Arial" pitchFamily="34" charset="0"/>
              </a:rPr>
              <a:t> - 35% vs. 22%, 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solidFill>
                  <a:srgbClr val="FF0000"/>
                </a:solidFill>
                <a:latin typeface="Arial" pitchFamily="34" charset="0"/>
              </a:rPr>
              <a:t>Kwaliteit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</a:rPr>
              <a:t> van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</a:rPr>
              <a:t>leven</a:t>
            </a:r>
            <a:endParaRPr lang="en-US" dirty="0" smtClean="0">
              <a:solidFill>
                <a:srgbClr val="FF0000"/>
              </a:solidFill>
              <a:latin typeface="Arial" pitchFamily="34" charset="0"/>
            </a:endParaRPr>
          </a:p>
          <a:p>
            <a:r>
              <a:rPr lang="nl-BE" dirty="0" smtClean="0"/>
              <a:t>Kan ook bij ouderen (tot 92 jaar)</a:t>
            </a:r>
          </a:p>
          <a:p>
            <a:r>
              <a:rPr lang="nl-BE" dirty="0" smtClean="0"/>
              <a:t>laatste update overleving:</a:t>
            </a:r>
          </a:p>
          <a:p>
            <a:pPr lvl="1"/>
            <a:r>
              <a:rPr lang="nl-BE" dirty="0" err="1" smtClean="0"/>
              <a:t>Tax</a:t>
            </a:r>
            <a:r>
              <a:rPr lang="nl-BE" dirty="0" smtClean="0"/>
              <a:t> 3 wekelijks:19,2 maanden </a:t>
            </a:r>
            <a:r>
              <a:rPr lang="nl-BE" dirty="0" err="1" smtClean="0"/>
              <a:t>mediane</a:t>
            </a:r>
            <a:r>
              <a:rPr lang="nl-BE" dirty="0" smtClean="0"/>
              <a:t> overleving</a:t>
            </a:r>
          </a:p>
          <a:p>
            <a:pPr lvl="1"/>
            <a:r>
              <a:rPr lang="nl-BE" dirty="0" err="1" smtClean="0"/>
              <a:t>Tax</a:t>
            </a:r>
            <a:r>
              <a:rPr lang="nl-BE" dirty="0" smtClean="0"/>
              <a:t> wekelijks 17,8 maanden </a:t>
            </a:r>
            <a:r>
              <a:rPr lang="nl-BE" dirty="0" err="1" smtClean="0"/>
              <a:t>mediane</a:t>
            </a:r>
            <a:r>
              <a:rPr lang="nl-BE" dirty="0" smtClean="0"/>
              <a:t> overleving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taxotere</a:t>
            </a:r>
            <a:endParaRPr lang="nl-B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717</Words>
  <Application>Microsoft Office PowerPoint</Application>
  <PresentationFormat>Diavoorstelling (4:3)</PresentationFormat>
  <Paragraphs>189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Concours</vt:lpstr>
      <vt:lpstr>Chemotherapie prostaatkanker</vt:lpstr>
      <vt:lpstr>Wanneer?</vt:lpstr>
      <vt:lpstr>Waarom chemo?</vt:lpstr>
      <vt:lpstr>Wat gaat in de weegschaal?</vt:lpstr>
      <vt:lpstr>PowerPoint-presentatie</vt:lpstr>
      <vt:lpstr>Therapie België anno 2013 na klassieke hormonale therapie</vt:lpstr>
      <vt:lpstr>Bijkomende therapie</vt:lpstr>
      <vt:lpstr>Overzicht studies overlevingsvoordeel </vt:lpstr>
      <vt:lpstr>taxotere</vt:lpstr>
      <vt:lpstr>Taxotere praktisch</vt:lpstr>
      <vt:lpstr>Taxotere bijwerkingen</vt:lpstr>
      <vt:lpstr>Taxotere bijwerkingen</vt:lpstr>
      <vt:lpstr>jevtana</vt:lpstr>
      <vt:lpstr>Jevtana praktisch</vt:lpstr>
      <vt:lpstr>Jevtana praktisch</vt:lpstr>
      <vt:lpstr>Jevtana bijwerkingen</vt:lpstr>
      <vt:lpstr>Novantrone</vt:lpstr>
      <vt:lpstr>Novantrone praktisch</vt:lpstr>
      <vt:lpstr>Novantrone bijwerkingen</vt:lpstr>
      <vt:lpstr>Wat nog in de toekomst?</vt:lpstr>
      <vt:lpstr>Take home message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Chemotherapie prostaatkankerLe</dc:title>
  <dc:creator>Oncologie - Van Poucke Ellen</dc:creator>
  <cp:lastModifiedBy>Oncologie - Van Poucke Ellen</cp:lastModifiedBy>
  <cp:revision>9</cp:revision>
  <dcterms:modified xsi:type="dcterms:W3CDTF">2013-09-25T09:28:04Z</dcterms:modified>
</cp:coreProperties>
</file>